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38"/>
  </p:notesMasterIdLst>
  <p:handoutMasterIdLst>
    <p:handoutMasterId r:id="rId39"/>
  </p:handoutMasterIdLst>
  <p:sldIdLst>
    <p:sldId id="2076136255" r:id="rId7"/>
    <p:sldId id="2076136261" r:id="rId8"/>
    <p:sldId id="2076136245" r:id="rId9"/>
    <p:sldId id="2076136282" r:id="rId10"/>
    <p:sldId id="2076136257" r:id="rId11"/>
    <p:sldId id="2076136280" r:id="rId12"/>
    <p:sldId id="2076136281" r:id="rId13"/>
    <p:sldId id="2076136283" r:id="rId14"/>
    <p:sldId id="2076136284" r:id="rId15"/>
    <p:sldId id="2076136285" r:id="rId16"/>
    <p:sldId id="2076136286" r:id="rId17"/>
    <p:sldId id="2076136287" r:id="rId18"/>
    <p:sldId id="2076136288" r:id="rId19"/>
    <p:sldId id="2076136289" r:id="rId20"/>
    <p:sldId id="2076136290" r:id="rId21"/>
    <p:sldId id="2076136291" r:id="rId22"/>
    <p:sldId id="2076136292" r:id="rId23"/>
    <p:sldId id="2076136293" r:id="rId24"/>
    <p:sldId id="2076136294" r:id="rId25"/>
    <p:sldId id="2076136295" r:id="rId26"/>
    <p:sldId id="2076136296" r:id="rId27"/>
    <p:sldId id="2076136297" r:id="rId28"/>
    <p:sldId id="2076136298" r:id="rId29"/>
    <p:sldId id="2076136299" r:id="rId30"/>
    <p:sldId id="2076136300" r:id="rId31"/>
    <p:sldId id="2076136301" r:id="rId32"/>
    <p:sldId id="2076136302" r:id="rId33"/>
    <p:sldId id="2076136303" r:id="rId34"/>
    <p:sldId id="2076136259" r:id="rId35"/>
    <p:sldId id="2076136260" r:id="rId36"/>
    <p:sldId id="2076136262" r:id="rId37"/>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61"/>
            <p14:sldId id="2076136245"/>
            <p14:sldId id="2076136282"/>
          </p14:sldIdLst>
        </p14:section>
        <p14:section name="Section A" id="{4B696DAC-B9CF-4C61-BDD2-0430F91D9E80}">
          <p14:sldIdLst>
            <p14:sldId id="2076136257"/>
            <p14:sldId id="2076136280"/>
            <p14:sldId id="2076136281"/>
            <p14:sldId id="2076136283"/>
            <p14:sldId id="2076136284"/>
            <p14:sldId id="2076136285"/>
            <p14:sldId id="2076136286"/>
            <p14:sldId id="2076136287"/>
            <p14:sldId id="2076136288"/>
            <p14:sldId id="2076136289"/>
            <p14:sldId id="2076136290"/>
            <p14:sldId id="2076136291"/>
            <p14:sldId id="2076136292"/>
            <p14:sldId id="2076136293"/>
            <p14:sldId id="2076136294"/>
            <p14:sldId id="2076136295"/>
            <p14:sldId id="2076136296"/>
            <p14:sldId id="2076136297"/>
            <p14:sldId id="2076136298"/>
            <p14:sldId id="2076136299"/>
            <p14:sldId id="2076136300"/>
            <p14:sldId id="2076136301"/>
            <p14:sldId id="2076136302"/>
            <p14:sldId id="2076136303"/>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44A"/>
    <a:srgbClr val="6A2928"/>
    <a:srgbClr val="D6532B"/>
    <a:srgbClr val="FEF000"/>
    <a:srgbClr val="9CF00D"/>
    <a:srgbClr val="FFFFFF"/>
    <a:srgbClr val="FF9349"/>
    <a:srgbClr val="0078D5"/>
    <a:srgbClr val="D83A00"/>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31" autoAdjust="0"/>
  </p:normalViewPr>
  <p:slideViewPr>
    <p:cSldViewPr snapToGrid="0">
      <p:cViewPr varScale="1">
        <p:scale>
          <a:sx n="62" d="100"/>
          <a:sy n="62" d="100"/>
        </p:scale>
        <p:origin x="4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12/19/2019 12:14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12/19/2019 12:14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c7395c37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c7395c37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c37c2932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c37c2932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that sink in for a moment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7c2932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7c2932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enough tools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c37c2932f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c37c2932f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that sink in for a moment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c37c2932f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c37c2932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an experimnent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c7395c37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c7395c37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in production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c7395c37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c7395c3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say the engineer leaves the company</a:t>
            </a:r>
            <a:endParaRPr/>
          </a:p>
          <a:p>
            <a:pPr marL="457200" lvl="0" indent="-298450" algn="l" rtl="0">
              <a:spcBef>
                <a:spcPts val="0"/>
              </a:spcBef>
              <a:spcAft>
                <a:spcPts val="0"/>
              </a:spcAft>
              <a:buSzPts val="1100"/>
              <a:buChar char="-"/>
            </a:pPr>
            <a:r>
              <a:rPr lang="en"/>
              <a:t>Knowing what not to do is more important </a:t>
            </a:r>
            <a:endParaRPr/>
          </a:p>
          <a:p>
            <a:pPr marL="457200" lvl="0" indent="-298450" algn="l" rtl="0">
              <a:spcBef>
                <a:spcPts val="0"/>
              </a:spcBef>
              <a:spcAft>
                <a:spcPts val="0"/>
              </a:spcAft>
              <a:buSzPts val="1100"/>
              <a:buChar char="-"/>
            </a:pPr>
            <a:r>
              <a:rPr lang="en"/>
              <a:t>Experiment tracking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c7395c37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c7395c37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Run batch process</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7395c37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7395c37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c7395c37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c7395c37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c7395c37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c7395c3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aab7285c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aab7285c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with a bunch of facts, Production level machine learning is as hard as finding a blog about one. Most ML still lives in jupyter notebook and kaggle. Software Engineering practices are often dumped upon ML engineers.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c7395c37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c7395c37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c37c293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c37c293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 When we look at ML it is not tradional SE, infact it’s job becomes so minimal backed up with lot of guidelines and best practices. Same holds for Ops, but ML still has a missing piece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c37c2932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c37c2932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Regulations by authorities if you are using ML in production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c37c2932f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c37c2932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enough tools but, we often hear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c37c2932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c37c2932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c37c2932f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c37c2932f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c37c2932f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c37c2932f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c37c2932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c37c2932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Wait at this point I am way too partial and hard on ML engineers but here is the only thing systems people say.</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246"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247"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444"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445"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311"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312"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392"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393"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cxnSp>
        <p:nvCxnSpPr>
          <p:cNvPr id="22" name="Google Shape;22;p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7" name="Google Shape;27;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234847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6155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465"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466"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467"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47" name="Google Shape;47;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358113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368"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369"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370"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500"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501"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502"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vmlDrawing" Target="../drawings/vmlDrawing1.vml"/><Relationship Id="rId47" Type="http://schemas.openxmlformats.org/officeDocument/2006/relationships/image" Target="../media/image2.emf"/><Relationship Id="rId50" Type="http://schemas.openxmlformats.org/officeDocument/2006/relationships/oleObject" Target="../embeddings/oleObject4.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54" Type="http://schemas.openxmlformats.org/officeDocument/2006/relationships/oleObject" Target="../embeddings/oleObject6.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3" Type="http://schemas.openxmlformats.org/officeDocument/2006/relationships/image" Target="../media/image5.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52" Type="http://schemas.openxmlformats.org/officeDocument/2006/relationships/oleObject" Target="../embeddings/oleObject5.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6.emf"/><Relationship Id="rId48" Type="http://schemas.openxmlformats.org/officeDocument/2006/relationships/oleObject" Target="../embeddings/oleObject3.bin"/><Relationship Id="rId8" Type="http://schemas.openxmlformats.org/officeDocument/2006/relationships/slideLayout" Target="../slideLayouts/slideLayout8.xml"/><Relationship Id="rId51"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6.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686" name="CorelDRAW" r:id="rId44" imgW="1486020" imgH="1396161" progId="CorelDraw.Graphic.21">
                  <p:embed/>
                </p:oleObj>
              </mc:Choice>
              <mc:Fallback>
                <p:oleObj name="CorelDRAW" r:id="rId44" imgW="1486020" imgH="1396161" progId="CorelDraw.Graphic.21">
                  <p:embed/>
                  <p:pic>
                    <p:nvPicPr>
                      <p:cNvPr id="0" name=""/>
                      <p:cNvPicPr/>
                      <p:nvPr/>
                    </p:nvPicPr>
                    <p:blipFill>
                      <a:blip r:embed="rId45"/>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687" name="CorelDRAW" r:id="rId46" imgW="1486020" imgH="1396161" progId="CorelDraw.Graphic.21">
                  <p:embed/>
                </p:oleObj>
              </mc:Choice>
              <mc:Fallback>
                <p:oleObj name="CorelDRAW" r:id="rId46" imgW="1486020" imgH="1396161" progId="CorelDraw.Graphic.21">
                  <p:embed/>
                  <p:pic>
                    <p:nvPicPr>
                      <p:cNvPr id="0" name=""/>
                      <p:cNvPicPr/>
                      <p:nvPr/>
                    </p:nvPicPr>
                    <p:blipFill>
                      <a:blip r:embed="rId47"/>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688" name="CorelDRAW" r:id="rId48" imgW="10437565" imgH="1396161" progId="CorelDraw.Graphic.21">
                  <p:embed/>
                </p:oleObj>
              </mc:Choice>
              <mc:Fallback>
                <p:oleObj name="CorelDRAW" r:id="rId48"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9"/>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689" name="CorelDRAW" r:id="rId50" imgW="9928182" imgH="1396161" progId="CorelDraw.Graphic.21">
                  <p:embed/>
                </p:oleObj>
              </mc:Choice>
              <mc:Fallback>
                <p:oleObj name="CorelDRAW" r:id="rId50"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51"/>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690" name="CorelDRAW" r:id="rId52" imgW="1486020" imgH="1396161" progId="CorelDraw.Graphic.21">
                  <p:embed/>
                </p:oleObj>
              </mc:Choice>
              <mc:Fallback>
                <p:oleObj name="CorelDRAW" r:id="rId52"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3"/>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691" name="CorelDRAW" r:id="rId54" imgW="9928182" imgH="1396161" progId="CorelDraw.Graphic.21">
                  <p:embed/>
                </p:oleObj>
              </mc:Choice>
              <mc:Fallback>
                <p:oleObj name="CorelDRAW" r:id="rId54"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51"/>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09" r:id="rId38"/>
    <p:sldLayoutId id="2147484910" r:id="rId39"/>
    <p:sldLayoutId id="2147484911"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8.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n" dirty="0"/>
              <a:t>But really, Why?</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89064955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3">
            <a:alphaModFix/>
          </a:blip>
          <a:srcRect r="862" b="11551"/>
          <a:stretch/>
        </p:blipFill>
        <p:spPr>
          <a:xfrm>
            <a:off x="2184400" y="1058334"/>
            <a:ext cx="9779003" cy="5706535"/>
          </a:xfrm>
          <a:prstGeom prst="rect">
            <a:avLst/>
          </a:prstGeom>
          <a:noFill/>
          <a:ln>
            <a:noFill/>
          </a:ln>
        </p:spPr>
      </p:pic>
      <p:sp>
        <p:nvSpPr>
          <p:cNvPr id="117" name="Google Shape;117;p20"/>
          <p:cNvSpPr txBox="1">
            <a:spLocks noGrp="1"/>
          </p:cNvSpPr>
          <p:nvPr>
            <p:ph type="title" idx="4294967295"/>
          </p:nvPr>
        </p:nvSpPr>
        <p:spPr>
          <a:xfrm>
            <a:off x="415600" y="294733"/>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a:t>The ML EcoSystem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44A"/>
        </a:soli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787632" y="872000"/>
            <a:ext cx="10980000" cy="5114000"/>
          </a:xfrm>
          <a:prstGeom prst="rect">
            <a:avLst/>
          </a:prstGeom>
        </p:spPr>
        <p:txBody>
          <a:bodyPr spcFirstLastPara="1" vert="horz" wrap="square" lIns="121900" tIns="121900" rIns="121900" bIns="121900" rtlCol="0" anchor="ctr" anchorCtr="0">
            <a:noAutofit/>
          </a:bodyPr>
          <a:lstStyle/>
          <a:p>
            <a:r>
              <a:rPr lang="en" b="0" i="1"/>
              <a:t>Model is training. Oh Wait! The environment crashed.</a:t>
            </a:r>
            <a:endParaRPr b="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787632" y="872000"/>
            <a:ext cx="10980000" cy="5114000"/>
          </a:xfrm>
          <a:prstGeom prst="rect">
            <a:avLst/>
          </a:prstGeom>
        </p:spPr>
        <p:txBody>
          <a:bodyPr spcFirstLastPara="1" vert="horz" wrap="square" lIns="121900" tIns="121900" rIns="121900" bIns="121900" rtlCol="0" anchor="ctr" anchorCtr="0">
            <a:noAutofit/>
          </a:bodyPr>
          <a:lstStyle/>
          <a:p>
            <a:r>
              <a:rPr lang="en" b="0" i="1"/>
              <a:t>I wrote a model 6 months back. I don’t know where it is.</a:t>
            </a:r>
            <a:endParaRPr b="0"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44A"/>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87632" y="872000"/>
            <a:ext cx="10980000" cy="5114000"/>
          </a:xfrm>
          <a:prstGeom prst="rect">
            <a:avLst/>
          </a:prstGeom>
        </p:spPr>
        <p:txBody>
          <a:bodyPr spcFirstLastPara="1" vert="horz" wrap="square" lIns="121900" tIns="121900" rIns="121900" bIns="121900" rtlCol="0" anchor="ctr" anchorCtr="0">
            <a:noAutofit/>
          </a:bodyPr>
          <a:lstStyle/>
          <a:p>
            <a:r>
              <a:rPr lang="en" b="0" i="1"/>
              <a:t>The app is running but the csv files are not there anymore.</a:t>
            </a:r>
            <a:endParaRPr b="0"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444A"/>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787632" y="872000"/>
            <a:ext cx="10980000" cy="5114000"/>
          </a:xfrm>
          <a:prstGeom prst="rect">
            <a:avLst/>
          </a:prstGeom>
        </p:spPr>
        <p:txBody>
          <a:bodyPr spcFirstLastPara="1" vert="horz" wrap="square" lIns="121900" tIns="121900" rIns="121900" bIns="121900" rtlCol="0" anchor="ctr" anchorCtr="0">
            <a:noAutofit/>
          </a:bodyPr>
          <a:lstStyle/>
          <a:p>
            <a:r>
              <a:rPr lang="en" b="0" i="1"/>
              <a:t>I got 80% accuracy yesterday. I swear.</a:t>
            </a:r>
            <a:endParaRPr b="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44A"/>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787632" y="872000"/>
            <a:ext cx="10980000" cy="5114000"/>
          </a:xfrm>
          <a:prstGeom prst="rect">
            <a:avLst/>
          </a:prstGeom>
        </p:spPr>
        <p:txBody>
          <a:bodyPr spcFirstLastPara="1" vert="horz" wrap="square" lIns="121900" tIns="121900" rIns="121900" bIns="121900" rtlCol="0" anchor="ctr" anchorCtr="0">
            <a:noAutofit/>
          </a:bodyPr>
          <a:lstStyle/>
          <a:p>
            <a:r>
              <a:rPr lang="en" b="0" i="1"/>
              <a:t>It’s not working.</a:t>
            </a:r>
            <a:endParaRPr b="0"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862" b="11551"/>
          <a:stretch/>
        </p:blipFill>
        <p:spPr>
          <a:xfrm>
            <a:off x="2184400" y="1058334"/>
            <a:ext cx="9779003" cy="5706535"/>
          </a:xfrm>
          <a:prstGeom prst="rect">
            <a:avLst/>
          </a:prstGeom>
          <a:noFill/>
          <a:ln>
            <a:noFill/>
          </a:ln>
        </p:spPr>
      </p:pic>
      <p:sp>
        <p:nvSpPr>
          <p:cNvPr id="148" name="Google Shape;148;p26"/>
          <p:cNvSpPr txBox="1">
            <a:spLocks noGrp="1"/>
          </p:cNvSpPr>
          <p:nvPr>
            <p:ph type="title" idx="4294967295"/>
          </p:nvPr>
        </p:nvSpPr>
        <p:spPr>
          <a:xfrm>
            <a:off x="415600" y="294733"/>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a:t>The ML EcoSystem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n" dirty="0"/>
              <a:t>What’s missing though?</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57716090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8"/>
          <p:cNvPicPr preferRelativeResize="0"/>
          <p:nvPr/>
        </p:nvPicPr>
        <p:blipFill>
          <a:blip r:embed="rId3">
            <a:alphaModFix/>
          </a:blip>
          <a:stretch>
            <a:fillRect/>
          </a:stretch>
        </p:blipFill>
        <p:spPr>
          <a:xfrm>
            <a:off x="382267" y="203201"/>
            <a:ext cx="11427471" cy="6451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84200" y="2921722"/>
            <a:ext cx="5510213" cy="553998"/>
          </a:xfrm>
        </p:spPr>
        <p:txBody>
          <a:bodyPr/>
          <a:lstStyle/>
          <a:p>
            <a:r>
              <a:rPr lang="en" dirty="0"/>
              <a:t>Intro to MLOps</a:t>
            </a:r>
            <a:endParaRPr lang="es-ES" dirty="0"/>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a:xfrm>
            <a:off x="584200" y="3962400"/>
            <a:ext cx="5510213" cy="276999"/>
          </a:xfrm>
        </p:spPr>
        <p:txBody>
          <a:bodyPr/>
          <a:lstStyle/>
          <a:p>
            <a:pPr lvl="0"/>
            <a:r>
              <a:rPr lang="en-IN" dirty="0"/>
              <a:t>Bhavani Ravi</a:t>
            </a:r>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6597944" y="2320226"/>
            <a:ext cx="4714906" cy="492443"/>
          </a:xfrm>
        </p:spPr>
        <p:txBody>
          <a:bodyPr/>
          <a:lstStyle/>
          <a:p>
            <a:r>
              <a:rPr lang="es-ES" dirty="0"/>
              <a:t>@Chennai</a:t>
            </a:r>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r>
              <a:rPr lang="en-IN" dirty="0"/>
              <a:t>@</a:t>
            </a:r>
            <a:r>
              <a:rPr lang="en-IN" dirty="0" err="1"/>
              <a:t>geeky_bhavani</a:t>
            </a:r>
            <a:endParaRPr lang="es-ES" dirty="0"/>
          </a:p>
        </p:txBody>
      </p:sp>
    </p:spTree>
    <p:extLst>
      <p:ext uri="{BB962C8B-B14F-4D97-AF65-F5344CB8AC3E}">
        <p14:creationId xmlns:p14="http://schemas.microsoft.com/office/powerpoint/2010/main" val="12448293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3846926" y="2839905"/>
            <a:ext cx="5405562" cy="1107996"/>
          </a:xfrm>
        </p:spPr>
        <p:txBody>
          <a:bodyPr/>
          <a:lstStyle/>
          <a:p>
            <a:pPr lvl="0" algn="l">
              <a:spcBef>
                <a:spcPts val="0"/>
              </a:spcBef>
            </a:pPr>
            <a:r>
              <a:rPr lang="en-US" dirty="0"/>
              <a:t>Let’s Take an Example</a:t>
            </a:r>
            <a:br>
              <a:rPr lang="en-US" dirty="0"/>
            </a:br>
            <a:r>
              <a:rPr lang="en-US" dirty="0"/>
              <a:t>Tweet Classifier</a:t>
            </a:r>
            <a:endParaRPr lang="es-ES" dirty="0"/>
          </a:p>
        </p:txBody>
      </p:sp>
    </p:spTree>
    <p:extLst>
      <p:ext uri="{BB962C8B-B14F-4D97-AF65-F5344CB8AC3E}">
        <p14:creationId xmlns:p14="http://schemas.microsoft.com/office/powerpoint/2010/main" val="367767403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309167" y="648200"/>
            <a:ext cx="8428800" cy="847200"/>
          </a:xfrm>
          <a:prstGeom prst="rect">
            <a:avLst/>
          </a:prstGeom>
        </p:spPr>
        <p:txBody>
          <a:bodyPr spcFirstLastPara="1" vert="horz" wrap="square" lIns="121900" tIns="121900" rIns="121900" bIns="121900" rtlCol="0" anchor="t" anchorCtr="0">
            <a:noAutofit/>
          </a:bodyPr>
          <a:lstStyle/>
          <a:p>
            <a:r>
              <a:rPr lang="en"/>
              <a:t>Tweet Classifier</a:t>
            </a:r>
            <a:endParaRPr/>
          </a:p>
        </p:txBody>
      </p:sp>
      <p:sp>
        <p:nvSpPr>
          <p:cNvPr id="169" name="Google Shape;169;p30"/>
          <p:cNvSpPr txBox="1">
            <a:spLocks noGrp="1"/>
          </p:cNvSpPr>
          <p:nvPr>
            <p:ph type="body" idx="1"/>
          </p:nvPr>
        </p:nvSpPr>
        <p:spPr>
          <a:xfrm>
            <a:off x="3200349" y="1615135"/>
            <a:ext cx="8428800" cy="4003200"/>
          </a:xfrm>
          <a:prstGeom prst="rect">
            <a:avLst/>
          </a:prstGeom>
        </p:spPr>
        <p:txBody>
          <a:bodyPr spcFirstLastPara="1" vert="horz" wrap="square" lIns="121900" tIns="121900" rIns="121900" bIns="121900" rtlCol="0" anchor="t" anchorCtr="0">
            <a:noAutofit/>
          </a:bodyPr>
          <a:lstStyle/>
          <a:p>
            <a:pPr>
              <a:buChar char="-"/>
            </a:pPr>
            <a:r>
              <a:rPr lang="en" b="1"/>
              <a:t>ML Engineer</a:t>
            </a:r>
            <a:endParaRPr b="1"/>
          </a:p>
          <a:p>
            <a:pPr lvl="1">
              <a:spcBef>
                <a:spcPts val="0"/>
              </a:spcBef>
              <a:buChar char="-"/>
            </a:pPr>
            <a:r>
              <a:rPr lang="en"/>
              <a:t>Creates dataset</a:t>
            </a:r>
            <a:endParaRPr/>
          </a:p>
          <a:p>
            <a:pPr lvl="1">
              <a:spcBef>
                <a:spcPts val="0"/>
              </a:spcBef>
              <a:buChar char="-"/>
            </a:pPr>
            <a:r>
              <a:rPr lang="en"/>
              <a:t>Preprocess them</a:t>
            </a:r>
            <a:endParaRPr/>
          </a:p>
          <a:p>
            <a:pPr lvl="1">
              <a:spcBef>
                <a:spcPts val="0"/>
              </a:spcBef>
              <a:buChar char="-"/>
            </a:pPr>
            <a:r>
              <a:rPr lang="en"/>
              <a:t>Experiment with different models</a:t>
            </a:r>
            <a:endParaRPr/>
          </a:p>
          <a:p>
            <a:pPr lvl="1">
              <a:spcBef>
                <a:spcPts val="0"/>
              </a:spcBef>
              <a:buChar char="-"/>
            </a:pPr>
            <a:r>
              <a:rPr lang="en"/>
              <a:t>Provides the one with best score for deployment</a:t>
            </a:r>
            <a:endParaRPr/>
          </a:p>
          <a:p>
            <a:pPr>
              <a:buChar char="-"/>
            </a:pPr>
            <a:r>
              <a:rPr lang="en"/>
              <a:t>Software Engineer</a:t>
            </a:r>
            <a:endParaRPr/>
          </a:p>
          <a:p>
            <a:pPr lvl="1">
              <a:spcBef>
                <a:spcPts val="0"/>
              </a:spcBef>
              <a:buChar char="-"/>
            </a:pPr>
            <a:r>
              <a:rPr lang="en"/>
              <a:t>User Interface</a:t>
            </a:r>
            <a:endParaRPr/>
          </a:p>
          <a:p>
            <a:pPr lvl="1">
              <a:spcBef>
                <a:spcPts val="0"/>
              </a:spcBef>
              <a:buChar char="-"/>
            </a:pPr>
            <a:r>
              <a:rPr lang="en"/>
              <a:t>Wraps models into Rest APIs</a:t>
            </a:r>
            <a:endParaRPr/>
          </a:p>
          <a:p>
            <a:pPr lvl="1">
              <a:spcBef>
                <a:spcPts val="0"/>
              </a:spcBef>
              <a:buChar char="-"/>
            </a:pPr>
            <a:r>
              <a:rPr lang="en"/>
              <a:t>Testing</a:t>
            </a:r>
            <a:endParaRPr/>
          </a:p>
          <a:p>
            <a:pPr>
              <a:buChar char="-"/>
            </a:pPr>
            <a:r>
              <a:rPr lang="en"/>
              <a:t>Ops</a:t>
            </a:r>
            <a:endParaRPr/>
          </a:p>
          <a:p>
            <a:pPr lvl="1">
              <a:spcBef>
                <a:spcPts val="0"/>
              </a:spcBef>
              <a:buChar char="-"/>
            </a:pPr>
            <a:r>
              <a:rPr lang="en"/>
              <a:t>Deployment</a:t>
            </a:r>
            <a:endParaRPr/>
          </a:p>
          <a:p>
            <a:pPr lvl="1">
              <a:spcBef>
                <a:spcPts val="0"/>
              </a:spcBef>
              <a:buChar char="-"/>
            </a:pPr>
            <a:r>
              <a:rPr lang="en"/>
              <a:t>Scaling</a:t>
            </a:r>
            <a:endParaRPr/>
          </a:p>
        </p:txBody>
      </p:sp>
      <p:sp>
        <p:nvSpPr>
          <p:cNvPr id="170" name="Google Shape;170;p30"/>
          <p:cNvSpPr txBox="1">
            <a:spLocks noGrp="1"/>
          </p:cNvSpPr>
          <p:nvPr>
            <p:ph type="title"/>
          </p:nvPr>
        </p:nvSpPr>
        <p:spPr>
          <a:xfrm>
            <a:off x="366400" y="3193133"/>
            <a:ext cx="2398400" cy="847200"/>
          </a:xfrm>
          <a:prstGeom prst="rect">
            <a:avLst/>
          </a:prstGeom>
        </p:spPr>
        <p:txBody>
          <a:bodyPr spcFirstLastPara="1" vert="horz" wrap="square" lIns="121900" tIns="121900" rIns="121900" bIns="121900" rtlCol="0" anchor="t" anchorCtr="0">
            <a:noAutofit/>
          </a:bodyPr>
          <a:lstStyle/>
          <a:p>
            <a:r>
              <a:rPr lang="en"/>
              <a:t>Example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309167" y="648200"/>
            <a:ext cx="8428800" cy="847200"/>
          </a:xfrm>
          <a:prstGeom prst="rect">
            <a:avLst/>
          </a:prstGeom>
        </p:spPr>
        <p:txBody>
          <a:bodyPr spcFirstLastPara="1" vert="horz" wrap="square" lIns="121900" tIns="121900" rIns="121900" bIns="121900" rtlCol="0" anchor="t" anchorCtr="0">
            <a:noAutofit/>
          </a:bodyPr>
          <a:lstStyle/>
          <a:p>
            <a:r>
              <a:rPr lang="en"/>
              <a:t>Tweet Classifier</a:t>
            </a:r>
            <a:endParaRPr/>
          </a:p>
        </p:txBody>
      </p:sp>
      <p:sp>
        <p:nvSpPr>
          <p:cNvPr id="176" name="Google Shape;176;p31"/>
          <p:cNvSpPr txBox="1">
            <a:spLocks noGrp="1"/>
          </p:cNvSpPr>
          <p:nvPr>
            <p:ph type="body" idx="1"/>
          </p:nvPr>
        </p:nvSpPr>
        <p:spPr>
          <a:xfrm>
            <a:off x="3200349" y="1615135"/>
            <a:ext cx="8428800" cy="4003200"/>
          </a:xfrm>
          <a:prstGeom prst="rect">
            <a:avLst/>
          </a:prstGeom>
        </p:spPr>
        <p:txBody>
          <a:bodyPr spcFirstLastPara="1" vert="horz" wrap="square" lIns="121900" tIns="121900" rIns="121900" bIns="121900" rtlCol="0" anchor="t" anchorCtr="0">
            <a:noAutofit/>
          </a:bodyPr>
          <a:lstStyle/>
          <a:p>
            <a:pPr>
              <a:buChar char="-"/>
            </a:pPr>
            <a:r>
              <a:rPr lang="en"/>
              <a:t>Running a batch process to fetch new tweets and make predictions.</a:t>
            </a:r>
            <a:endParaRPr/>
          </a:p>
          <a:p>
            <a:pPr>
              <a:buChar char="-"/>
            </a:pPr>
            <a:r>
              <a:rPr lang="en"/>
              <a:t>Checking if the model’s working with production data.</a:t>
            </a:r>
            <a:endParaRPr/>
          </a:p>
          <a:p>
            <a:pPr>
              <a:buChar char="-"/>
            </a:pPr>
            <a:r>
              <a:rPr lang="en"/>
              <a:t>Tweaking the model for new data</a:t>
            </a:r>
            <a:endParaRPr/>
          </a:p>
          <a:p>
            <a:pPr>
              <a:buChar char="-"/>
            </a:pPr>
            <a:r>
              <a:rPr lang="en"/>
              <a:t>Fixing bugs or adding feature to the app</a:t>
            </a:r>
            <a:endParaRPr/>
          </a:p>
          <a:p>
            <a:pPr>
              <a:buChar char="-"/>
            </a:pPr>
            <a:r>
              <a:rPr lang="en"/>
              <a:t>Test the changes</a:t>
            </a:r>
            <a:endParaRPr/>
          </a:p>
          <a:p>
            <a:pPr>
              <a:buChar char="-"/>
            </a:pPr>
            <a:r>
              <a:rPr lang="en"/>
              <a:t>Move the changes to production</a:t>
            </a:r>
            <a:endParaRPr/>
          </a:p>
        </p:txBody>
      </p:sp>
      <p:sp>
        <p:nvSpPr>
          <p:cNvPr id="177" name="Google Shape;177;p31"/>
          <p:cNvSpPr txBox="1">
            <a:spLocks noGrp="1"/>
          </p:cNvSpPr>
          <p:nvPr>
            <p:ph type="title"/>
          </p:nvPr>
        </p:nvSpPr>
        <p:spPr>
          <a:xfrm>
            <a:off x="279333" y="3193133"/>
            <a:ext cx="3214800" cy="847200"/>
          </a:xfrm>
          <a:prstGeom prst="rect">
            <a:avLst/>
          </a:prstGeom>
        </p:spPr>
        <p:txBody>
          <a:bodyPr spcFirstLastPara="1" vert="horz" wrap="square" lIns="121900" tIns="121900" rIns="121900" bIns="121900" rtlCol="0" anchor="t" anchorCtr="0">
            <a:noAutofit/>
          </a:bodyPr>
          <a:lstStyle/>
          <a:p>
            <a:r>
              <a:rPr lang="en"/>
              <a:t>Use Cases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a:t>Data/Model Management</a:t>
            </a:r>
            <a:endParaRPr/>
          </a:p>
        </p:txBody>
      </p:sp>
      <p:sp>
        <p:nvSpPr>
          <p:cNvPr id="183" name="Google Shape;183;p32"/>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Autofit/>
          </a:bodyPr>
          <a:lstStyle/>
          <a:p>
            <a:pPr>
              <a:buChar char="-"/>
            </a:pPr>
            <a:r>
              <a:rPr lang="en"/>
              <a:t>Versioning </a:t>
            </a:r>
            <a:endParaRPr/>
          </a:p>
          <a:p>
            <a:pPr>
              <a:buChar char="-"/>
            </a:pPr>
            <a:r>
              <a:rPr lang="en"/>
              <a:t>Reproducibility</a:t>
            </a:r>
            <a:endParaRPr/>
          </a:p>
          <a:p>
            <a:pPr>
              <a:buChar char="-"/>
            </a:pPr>
            <a:r>
              <a:rPr lang="en"/>
              <a:t>Experiment Tracking</a:t>
            </a:r>
            <a:endParaRPr/>
          </a:p>
        </p:txBody>
      </p:sp>
      <p:pic>
        <p:nvPicPr>
          <p:cNvPr id="184" name="Google Shape;184;p32"/>
          <p:cNvPicPr preferRelativeResize="0"/>
          <p:nvPr/>
        </p:nvPicPr>
        <p:blipFill rotWithShape="1">
          <a:blip r:embed="rId3">
            <a:alphaModFix/>
          </a:blip>
          <a:srcRect b="68643"/>
          <a:stretch/>
        </p:blipFill>
        <p:spPr>
          <a:xfrm>
            <a:off x="3806117" y="4148100"/>
            <a:ext cx="7217235" cy="127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a:t>Workflow Management</a:t>
            </a:r>
            <a:endParaRPr/>
          </a:p>
        </p:txBody>
      </p:sp>
      <p:sp>
        <p:nvSpPr>
          <p:cNvPr id="190" name="Google Shape;190;p33"/>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Autofit/>
          </a:bodyPr>
          <a:lstStyle/>
          <a:p>
            <a:pPr>
              <a:buChar char="-"/>
            </a:pPr>
            <a:r>
              <a:rPr lang="en"/>
              <a:t>Data pipelines</a:t>
            </a:r>
            <a:endParaRPr/>
          </a:p>
          <a:p>
            <a:pPr>
              <a:buChar char="-"/>
            </a:pPr>
            <a:r>
              <a:rPr lang="en"/>
              <a:t>Retraining the model</a:t>
            </a:r>
            <a:endParaRPr/>
          </a:p>
          <a:p>
            <a:pPr>
              <a:buChar char="-"/>
            </a:pPr>
            <a:r>
              <a:rPr lang="en"/>
              <a:t>Asynchronous task execution</a:t>
            </a:r>
            <a:endParaRPr/>
          </a:p>
        </p:txBody>
      </p:sp>
      <p:pic>
        <p:nvPicPr>
          <p:cNvPr id="191" name="Google Shape;191;p33"/>
          <p:cNvPicPr preferRelativeResize="0"/>
          <p:nvPr/>
        </p:nvPicPr>
        <p:blipFill>
          <a:blip r:embed="rId3">
            <a:alphaModFix/>
          </a:blip>
          <a:stretch>
            <a:fillRect/>
          </a:stretch>
        </p:blipFill>
        <p:spPr>
          <a:xfrm>
            <a:off x="3393434" y="4606901"/>
            <a:ext cx="2952932" cy="1140767"/>
          </a:xfrm>
          <a:prstGeom prst="rect">
            <a:avLst/>
          </a:prstGeom>
          <a:noFill/>
          <a:ln>
            <a:noFill/>
          </a:ln>
        </p:spPr>
      </p:pic>
      <p:pic>
        <p:nvPicPr>
          <p:cNvPr id="192" name="Google Shape;192;p33"/>
          <p:cNvPicPr preferRelativeResize="0"/>
          <p:nvPr/>
        </p:nvPicPr>
        <p:blipFill>
          <a:blip r:embed="rId4">
            <a:alphaModFix/>
          </a:blip>
          <a:stretch>
            <a:fillRect/>
          </a:stretch>
        </p:blipFill>
        <p:spPr>
          <a:xfrm>
            <a:off x="7282567" y="4417234"/>
            <a:ext cx="2402099" cy="152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a:t>Deployment &amp; Scaling</a:t>
            </a:r>
            <a:endParaRPr/>
          </a:p>
        </p:txBody>
      </p:sp>
      <p:sp>
        <p:nvSpPr>
          <p:cNvPr id="198" name="Google Shape;198;p34"/>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Autofit/>
          </a:bodyPr>
          <a:lstStyle/>
          <a:p>
            <a:pPr>
              <a:buChar char="-"/>
            </a:pPr>
            <a:r>
              <a:rPr lang="en"/>
              <a:t>Portable</a:t>
            </a:r>
            <a:endParaRPr/>
          </a:p>
          <a:p>
            <a:pPr>
              <a:buChar char="-"/>
            </a:pPr>
            <a:r>
              <a:rPr lang="en"/>
              <a:t>Auto scaling</a:t>
            </a:r>
            <a:endParaRPr/>
          </a:p>
        </p:txBody>
      </p:sp>
      <p:pic>
        <p:nvPicPr>
          <p:cNvPr id="199" name="Google Shape;199;p34"/>
          <p:cNvPicPr preferRelativeResize="0"/>
          <p:nvPr/>
        </p:nvPicPr>
        <p:blipFill>
          <a:blip r:embed="rId3">
            <a:alphaModFix/>
          </a:blip>
          <a:stretch>
            <a:fillRect/>
          </a:stretch>
        </p:blipFill>
        <p:spPr>
          <a:xfrm>
            <a:off x="4267236" y="3537867"/>
            <a:ext cx="5737633" cy="22454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5"/>
          <p:cNvPicPr preferRelativeResize="0"/>
          <p:nvPr/>
        </p:nvPicPr>
        <p:blipFill>
          <a:blip r:embed="rId3">
            <a:alphaModFix/>
          </a:blip>
          <a:stretch>
            <a:fillRect/>
          </a:stretch>
        </p:blipFill>
        <p:spPr>
          <a:xfrm>
            <a:off x="0" y="230239"/>
            <a:ext cx="12192003" cy="6397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a:t>Continuous Integration</a:t>
            </a:r>
            <a:endParaRPr/>
          </a:p>
        </p:txBody>
      </p:sp>
      <p:sp>
        <p:nvSpPr>
          <p:cNvPr id="210" name="Google Shape;210;p36"/>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Autofit/>
          </a:bodyPr>
          <a:lstStyle/>
          <a:p>
            <a:pPr>
              <a:buChar char="-"/>
            </a:pPr>
            <a:r>
              <a:rPr lang="en"/>
              <a:t>Update Production when</a:t>
            </a:r>
            <a:endParaRPr/>
          </a:p>
          <a:p>
            <a:pPr lvl="1">
              <a:spcBef>
                <a:spcPts val="0"/>
              </a:spcBef>
              <a:buChar char="-"/>
            </a:pPr>
            <a:r>
              <a:rPr lang="en"/>
              <a:t>When model changes</a:t>
            </a:r>
            <a:endParaRPr/>
          </a:p>
          <a:p>
            <a:pPr lvl="1">
              <a:spcBef>
                <a:spcPts val="0"/>
              </a:spcBef>
              <a:buChar char="-"/>
            </a:pPr>
            <a:r>
              <a:rPr lang="en"/>
              <a:t>When Service changes</a:t>
            </a:r>
            <a:endParaRPr/>
          </a:p>
          <a:p>
            <a:pPr lvl="1">
              <a:spcBef>
                <a:spcPts val="0"/>
              </a:spcBef>
              <a:buChar char="-"/>
            </a:pPr>
            <a:r>
              <a:rPr lang="en"/>
              <a:t>When UI Changes</a:t>
            </a:r>
            <a:endParaRPr/>
          </a:p>
        </p:txBody>
      </p:sp>
      <p:pic>
        <p:nvPicPr>
          <p:cNvPr id="211" name="Google Shape;211;p36"/>
          <p:cNvPicPr preferRelativeResize="0"/>
          <p:nvPr/>
        </p:nvPicPr>
        <p:blipFill>
          <a:blip r:embed="rId3">
            <a:alphaModFix/>
          </a:blip>
          <a:stretch>
            <a:fillRect/>
          </a:stretch>
        </p:blipFill>
        <p:spPr>
          <a:xfrm>
            <a:off x="3213467" y="4429621"/>
            <a:ext cx="2235200" cy="1173467"/>
          </a:xfrm>
          <a:prstGeom prst="rect">
            <a:avLst/>
          </a:prstGeom>
          <a:noFill/>
          <a:ln>
            <a:noFill/>
          </a:ln>
        </p:spPr>
      </p:pic>
      <p:pic>
        <p:nvPicPr>
          <p:cNvPr id="212" name="Google Shape;212;p36"/>
          <p:cNvPicPr preferRelativeResize="0"/>
          <p:nvPr/>
        </p:nvPicPr>
        <p:blipFill>
          <a:blip r:embed="rId4">
            <a:alphaModFix/>
          </a:blip>
          <a:stretch>
            <a:fillRect/>
          </a:stretch>
        </p:blipFill>
        <p:spPr>
          <a:xfrm>
            <a:off x="6096001" y="4448384"/>
            <a:ext cx="2163233" cy="1244600"/>
          </a:xfrm>
          <a:prstGeom prst="rect">
            <a:avLst/>
          </a:prstGeom>
          <a:noFill/>
          <a:ln>
            <a:noFill/>
          </a:ln>
        </p:spPr>
      </p:pic>
      <p:pic>
        <p:nvPicPr>
          <p:cNvPr id="213" name="Google Shape;213;p36"/>
          <p:cNvPicPr preferRelativeResize="0"/>
          <p:nvPr/>
        </p:nvPicPr>
        <p:blipFill>
          <a:blip r:embed="rId5">
            <a:alphaModFix/>
          </a:blip>
          <a:stretch>
            <a:fillRect/>
          </a:stretch>
        </p:blipFill>
        <p:spPr>
          <a:xfrm>
            <a:off x="8596900" y="4259471"/>
            <a:ext cx="2163232" cy="16224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2743200" y="767933"/>
            <a:ext cx="8886000" cy="847200"/>
          </a:xfrm>
          <a:prstGeom prst="rect">
            <a:avLst/>
          </a:prstGeom>
        </p:spPr>
        <p:txBody>
          <a:bodyPr spcFirstLastPara="1" vert="horz" wrap="square" lIns="121900" tIns="121900" rIns="121900" bIns="121900" rtlCol="0" anchor="t" anchorCtr="0">
            <a:noAutofit/>
          </a:bodyPr>
          <a:lstStyle/>
          <a:p>
            <a:r>
              <a:rPr lang="en"/>
              <a:t>Continuous Integration - Workflow</a:t>
            </a:r>
            <a:endParaRPr/>
          </a:p>
        </p:txBody>
      </p:sp>
      <p:pic>
        <p:nvPicPr>
          <p:cNvPr id="219" name="Google Shape;219;p37"/>
          <p:cNvPicPr preferRelativeResize="0"/>
          <p:nvPr/>
        </p:nvPicPr>
        <p:blipFill>
          <a:blip r:embed="rId3">
            <a:alphaModFix/>
          </a:blip>
          <a:stretch>
            <a:fillRect/>
          </a:stretch>
        </p:blipFill>
        <p:spPr>
          <a:xfrm>
            <a:off x="3264833" y="1724001"/>
            <a:ext cx="8299801" cy="41978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n" dirty="0"/>
              <a:t>UnExplored Area = More Opportunities</a:t>
            </a:r>
            <a:endParaRPr lang="es-ES" dirty="0"/>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2"/>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3"/>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4"/>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5"/>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6"/>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10711"/>
            <a:ext cx="4572000" cy="643253"/>
          </a:xfrm>
        </p:spPr>
        <p:txBody>
          <a:bodyPr/>
          <a:lstStyle/>
          <a:p>
            <a:r>
              <a:rPr lang="es-ES" sz="4000" dirty="0" err="1"/>
              <a:t>Any</a:t>
            </a:r>
            <a:r>
              <a:rPr lang="es-ES" sz="4000" dirty="0"/>
              <a:t> </a:t>
            </a:r>
            <a:r>
              <a:rPr lang="es-ES" sz="4000" dirty="0" err="1"/>
              <a:t>Questions</a:t>
            </a:r>
            <a:r>
              <a:rPr lang="es-ES" sz="4000"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2"/>
          <a:stretch>
            <a:fillRect/>
          </a:stretch>
        </p:blipFill>
        <p:spPr>
          <a:xfrm>
            <a:off x="8358695" y="1056249"/>
            <a:ext cx="3265871" cy="3265871"/>
          </a:xfrm>
          <a:prstGeom prst="rect">
            <a:avLst/>
          </a:prstGeom>
        </p:spPr>
      </p:pic>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3"/>
          <a:stretch>
            <a:fillRect/>
          </a:stretch>
        </p:blipFill>
        <p:spPr>
          <a:xfrm>
            <a:off x="1465845" y="4616781"/>
            <a:ext cx="2588686" cy="7965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4"/>
          <a:stretch>
            <a:fillRect/>
          </a:stretch>
        </p:blipFill>
        <p:spPr>
          <a:xfrm>
            <a:off x="8036289" y="4512312"/>
            <a:ext cx="2548895" cy="1274448"/>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5"/>
          <a:stretch>
            <a:fillRect/>
          </a:stretch>
        </p:blipFill>
        <p:spPr>
          <a:xfrm>
            <a:off x="4510611" y="4616781"/>
            <a:ext cx="3152728" cy="1013662"/>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6"/>
          <a:stretch>
            <a:fillRect/>
          </a:stretch>
        </p:blipFill>
        <p:spPr>
          <a:xfrm>
            <a:off x="3823529" y="5383550"/>
            <a:ext cx="1291033" cy="139948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7"/>
          <a:stretch>
            <a:fillRect/>
          </a:stretch>
        </p:blipFill>
        <p:spPr>
          <a:xfrm>
            <a:off x="6158008" y="5801751"/>
            <a:ext cx="3152728" cy="599929"/>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sz="4800" b="1">
                <a:latin typeface="Verdana"/>
                <a:ea typeface="Verdana"/>
                <a:cs typeface="Verdana"/>
                <a:sym typeface="Verdana"/>
              </a:rPr>
              <a:t>Who Am I?</a:t>
            </a:r>
            <a:endParaRPr sz="4800" b="1">
              <a:latin typeface="Verdana"/>
              <a:ea typeface="Verdana"/>
              <a:cs typeface="Verdana"/>
              <a:sym typeface="Verdana"/>
            </a:endParaRPr>
          </a:p>
        </p:txBody>
      </p:sp>
      <p:sp>
        <p:nvSpPr>
          <p:cNvPr id="79" name="Google Shape;79;p14"/>
          <p:cNvSpPr txBox="1">
            <a:spLocks noGrp="1"/>
          </p:cNvSpPr>
          <p:nvPr>
            <p:ph type="body" idx="1"/>
          </p:nvPr>
        </p:nvSpPr>
        <p:spPr>
          <a:xfrm>
            <a:off x="3200333" y="1990233"/>
            <a:ext cx="7740400" cy="3950000"/>
          </a:xfrm>
          <a:prstGeom prst="rect">
            <a:avLst/>
          </a:prstGeom>
        </p:spPr>
        <p:txBody>
          <a:bodyPr spcFirstLastPara="1" vert="horz" wrap="square" lIns="121900" tIns="121900" rIns="121900" bIns="121900" rtlCol="0" anchor="t" anchorCtr="0">
            <a:noAutofit/>
          </a:bodyPr>
          <a:lstStyle/>
          <a:p>
            <a:pPr indent="-507987">
              <a:buSzPts val="2400"/>
              <a:buChar char="-"/>
            </a:pPr>
            <a:r>
              <a:rPr lang="en" sz="3200"/>
              <a:t>Research Engineer - Saama</a:t>
            </a:r>
            <a:endParaRPr sz="3200"/>
          </a:p>
          <a:p>
            <a:pPr indent="-507987">
              <a:buSzPts val="2400"/>
              <a:buChar char="-"/>
            </a:pPr>
            <a:r>
              <a:rPr lang="en" sz="3200"/>
              <a:t>WomentechMakers Chennai</a:t>
            </a:r>
            <a:endParaRPr sz="3200"/>
          </a:p>
          <a:p>
            <a:pPr indent="-507987">
              <a:buSzPts val="2400"/>
              <a:buChar char="-"/>
            </a:pPr>
            <a:r>
              <a:rPr lang="en" sz="3200"/>
              <a:t>Build2Learn</a:t>
            </a:r>
            <a:endParaRPr sz="3200"/>
          </a:p>
          <a:p>
            <a:pPr marL="0" indent="0">
              <a:spcBef>
                <a:spcPts val="2133"/>
              </a:spcBef>
              <a:buNone/>
            </a:pPr>
            <a:br>
              <a:rPr lang="en" sz="3200"/>
            </a:br>
            <a:r>
              <a:rPr lang="en" sz="3200"/>
              <a:t>Code * Community * Coffee </a:t>
            </a:r>
            <a:r>
              <a:rPr lang="en" sz="3200" b="1"/>
              <a:t>bhavaniravi.com</a:t>
            </a:r>
            <a:endParaRPr sz="3200" b="1"/>
          </a:p>
          <a:p>
            <a:pPr marL="0" indent="0">
              <a:spcBef>
                <a:spcPts val="2133"/>
              </a:spcBef>
              <a:spcAft>
                <a:spcPts val="2133"/>
              </a:spcAft>
              <a:buNone/>
            </a:pP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n" dirty="0"/>
              <a:t>Intro to MLOps</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Autofit/>
          </a:bodyPr>
          <a:lstStyle/>
          <a:p>
            <a:r>
              <a:rPr lang="en"/>
              <a:t>Why Should You Care?</a:t>
            </a:r>
            <a:endParaRPr/>
          </a:p>
        </p:txBody>
      </p:sp>
      <p:sp>
        <p:nvSpPr>
          <p:cNvPr id="85" name="Google Shape;85;p15"/>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Autofit/>
          </a:bodyPr>
          <a:lstStyle/>
          <a:p>
            <a:pPr>
              <a:buChar char="-"/>
            </a:pPr>
            <a:r>
              <a:rPr lang="en"/>
              <a:t>85% of AI never reach production</a:t>
            </a:r>
            <a:endParaRPr/>
          </a:p>
          <a:p>
            <a:pPr>
              <a:buChar char="-"/>
            </a:pPr>
            <a:r>
              <a:rPr lang="en"/>
              <a:t>10 years of software Development Practices is not helping ML much</a:t>
            </a:r>
            <a:endParaRPr/>
          </a:p>
          <a:p>
            <a:pPr>
              <a:buChar char="-"/>
            </a:pPr>
            <a:r>
              <a:rPr lang="en"/>
              <a:t>Moving Beyond Kaggle</a:t>
            </a:r>
            <a:endParaRPr/>
          </a:p>
          <a:p>
            <a:pPr>
              <a:buChar char="-"/>
            </a:pPr>
            <a:r>
              <a:rPr lang="en"/>
              <a:t>Best Practices are not arrived in harmony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idx="4294967295"/>
          </p:nvPr>
        </p:nvSpPr>
        <p:spPr>
          <a:xfrm>
            <a:off x="1926000" y="1204633"/>
            <a:ext cx="2051600" cy="763600"/>
          </a:xfrm>
          <a:prstGeom prst="rect">
            <a:avLst/>
          </a:prstGeom>
        </p:spPr>
        <p:txBody>
          <a:bodyPr spcFirstLastPara="1" vert="horz" wrap="square" lIns="121900" tIns="121900" rIns="121900" bIns="121900" rtlCol="0" anchor="t" anchorCtr="0">
            <a:noAutofit/>
          </a:bodyPr>
          <a:lstStyle/>
          <a:p>
            <a:pPr>
              <a:spcBef>
                <a:spcPts val="0"/>
              </a:spcBef>
            </a:pPr>
            <a:r>
              <a:rPr lang="en" sz="3200"/>
              <a:t>ML</a:t>
            </a:r>
            <a:endParaRPr sz="3200"/>
          </a:p>
        </p:txBody>
      </p:sp>
      <p:sp>
        <p:nvSpPr>
          <p:cNvPr id="91" name="Google Shape;91;p16"/>
          <p:cNvSpPr txBox="1">
            <a:spLocks noGrp="1"/>
          </p:cNvSpPr>
          <p:nvPr>
            <p:ph type="title" idx="4294967295"/>
          </p:nvPr>
        </p:nvSpPr>
        <p:spPr>
          <a:xfrm>
            <a:off x="6958400" y="1204633"/>
            <a:ext cx="1626800" cy="763600"/>
          </a:xfrm>
          <a:prstGeom prst="rect">
            <a:avLst/>
          </a:prstGeom>
        </p:spPr>
        <p:txBody>
          <a:bodyPr spcFirstLastPara="1" vert="horz" wrap="square" lIns="121900" tIns="121900" rIns="121900" bIns="121900" rtlCol="0" anchor="t" anchorCtr="0">
            <a:noAutofit/>
          </a:bodyPr>
          <a:lstStyle/>
          <a:p>
            <a:pPr>
              <a:spcBef>
                <a:spcPts val="0"/>
              </a:spcBef>
            </a:pPr>
            <a:r>
              <a:rPr lang="en" sz="3200">
                <a:highlight>
                  <a:srgbClr val="FFFFFF"/>
                </a:highlight>
              </a:rPr>
              <a:t>Ops</a:t>
            </a:r>
            <a:endParaRPr sz="3200">
              <a:highlight>
                <a:srgbClr val="FFFFFF"/>
              </a:highlight>
            </a:endParaRPr>
          </a:p>
        </p:txBody>
      </p:sp>
      <p:sp>
        <p:nvSpPr>
          <p:cNvPr id="92" name="Google Shape;92;p16"/>
          <p:cNvSpPr txBox="1">
            <a:spLocks noGrp="1"/>
          </p:cNvSpPr>
          <p:nvPr>
            <p:ph type="body" idx="4294967295"/>
          </p:nvPr>
        </p:nvSpPr>
        <p:spPr>
          <a:xfrm>
            <a:off x="805533" y="1968233"/>
            <a:ext cx="4745600" cy="2784000"/>
          </a:xfrm>
          <a:prstGeom prst="rect">
            <a:avLst/>
          </a:prstGeom>
        </p:spPr>
        <p:txBody>
          <a:bodyPr spcFirstLastPara="1" vert="horz" wrap="square" lIns="121900" tIns="121900" rIns="121900" bIns="121900" rtlCol="0" anchor="t" anchorCtr="0">
            <a:noAutofit/>
          </a:bodyPr>
          <a:lstStyle/>
          <a:p>
            <a:pPr marL="609585" indent="-457189">
              <a:spcBef>
                <a:spcPts val="0"/>
              </a:spcBef>
              <a:buClr>
                <a:srgbClr val="000000"/>
              </a:buClr>
              <a:buSzPts val="1800"/>
              <a:buChar char="-"/>
            </a:pPr>
            <a:r>
              <a:rPr lang="en">
                <a:solidFill>
                  <a:srgbClr val="000000"/>
                </a:solidFill>
              </a:rPr>
              <a:t>Data Discovery</a:t>
            </a:r>
            <a:endParaRPr>
              <a:solidFill>
                <a:srgbClr val="000000"/>
              </a:solidFill>
            </a:endParaRPr>
          </a:p>
          <a:p>
            <a:pPr marL="609585" indent="-457189">
              <a:spcBef>
                <a:spcPts val="0"/>
              </a:spcBef>
              <a:buClr>
                <a:srgbClr val="000000"/>
              </a:buClr>
              <a:buSzPts val="1800"/>
              <a:buChar char="-"/>
            </a:pPr>
            <a:r>
              <a:rPr lang="en">
                <a:solidFill>
                  <a:srgbClr val="000000"/>
                </a:solidFill>
              </a:rPr>
              <a:t>Preprocessing</a:t>
            </a:r>
            <a:endParaRPr>
              <a:solidFill>
                <a:srgbClr val="000000"/>
              </a:solidFill>
            </a:endParaRPr>
          </a:p>
          <a:p>
            <a:pPr marL="609585" indent="-457189">
              <a:spcBef>
                <a:spcPts val="0"/>
              </a:spcBef>
              <a:buClr>
                <a:srgbClr val="000000"/>
              </a:buClr>
              <a:buSzPts val="1800"/>
              <a:buChar char="-"/>
            </a:pPr>
            <a:r>
              <a:rPr lang="en">
                <a:solidFill>
                  <a:srgbClr val="000000"/>
                </a:solidFill>
              </a:rPr>
              <a:t>Model Training</a:t>
            </a:r>
            <a:endParaRPr>
              <a:solidFill>
                <a:srgbClr val="000000"/>
              </a:solidFill>
            </a:endParaRPr>
          </a:p>
          <a:p>
            <a:pPr marL="609585" indent="-457189">
              <a:spcBef>
                <a:spcPts val="0"/>
              </a:spcBef>
              <a:buClr>
                <a:srgbClr val="000000"/>
              </a:buClr>
              <a:buSzPts val="1800"/>
              <a:buChar char="-"/>
            </a:pPr>
            <a:r>
              <a:rPr lang="en">
                <a:solidFill>
                  <a:srgbClr val="000000"/>
                </a:solidFill>
              </a:rPr>
              <a:t>Model Prediction</a:t>
            </a:r>
            <a:endParaRPr>
              <a:solidFill>
                <a:srgbClr val="000000"/>
              </a:solidFill>
            </a:endParaRPr>
          </a:p>
        </p:txBody>
      </p:sp>
      <p:sp>
        <p:nvSpPr>
          <p:cNvPr id="93" name="Google Shape;93;p16"/>
          <p:cNvSpPr txBox="1">
            <a:spLocks noGrp="1"/>
          </p:cNvSpPr>
          <p:nvPr>
            <p:ph type="subTitle" idx="4294967295"/>
          </p:nvPr>
        </p:nvSpPr>
        <p:spPr>
          <a:xfrm>
            <a:off x="6096000" y="2025101"/>
            <a:ext cx="5015600" cy="2543200"/>
          </a:xfrm>
          <a:prstGeom prst="rect">
            <a:avLst/>
          </a:prstGeom>
          <a:solidFill>
            <a:srgbClr val="FFFFFF"/>
          </a:solidFill>
        </p:spPr>
        <p:txBody>
          <a:bodyPr spcFirstLastPara="1" vert="horz" wrap="square" lIns="121900" tIns="121900" rIns="121900" bIns="121900" rtlCol="0" anchor="t" anchorCtr="0">
            <a:noAutofit/>
          </a:bodyPr>
          <a:lstStyle/>
          <a:p>
            <a:pPr marL="609585" indent="-457189">
              <a:spcBef>
                <a:spcPts val="0"/>
              </a:spcBef>
              <a:buSzPts val="1800"/>
              <a:buChar char="-"/>
            </a:pPr>
            <a:r>
              <a:rPr lang="en" sz="2400"/>
              <a:t>Continuous Integration </a:t>
            </a:r>
            <a:endParaRPr sz="2400"/>
          </a:p>
          <a:p>
            <a:pPr marL="609585" indent="-457189">
              <a:spcBef>
                <a:spcPts val="0"/>
              </a:spcBef>
              <a:buSzPts val="1800"/>
              <a:buChar char="-"/>
            </a:pPr>
            <a:r>
              <a:rPr lang="en" sz="2400"/>
              <a:t>Scaling</a:t>
            </a:r>
            <a:endParaRPr sz="2400"/>
          </a:p>
          <a:p>
            <a:pPr marL="609585" indent="-457189">
              <a:spcBef>
                <a:spcPts val="0"/>
              </a:spcBef>
              <a:buSzPts val="1800"/>
              <a:buChar char="-"/>
            </a:pPr>
            <a:r>
              <a:rPr lang="en" sz="2400"/>
              <a:t>Observability</a:t>
            </a:r>
            <a:endParaRPr sz="2400"/>
          </a:p>
          <a:p>
            <a:pPr marL="609585" indent="-457189">
              <a:spcBef>
                <a:spcPts val="0"/>
              </a:spcBef>
              <a:buSzPts val="1800"/>
              <a:buChar char="-"/>
            </a:pPr>
            <a:r>
              <a:rPr lang="en" sz="2400"/>
              <a:t>Reduce Costs</a:t>
            </a:r>
            <a:endParaRPr sz="2400"/>
          </a:p>
        </p:txBody>
      </p:sp>
      <p:sp>
        <p:nvSpPr>
          <p:cNvPr id="94" name="Google Shape;94;p16"/>
          <p:cNvSpPr/>
          <p:nvPr/>
        </p:nvSpPr>
        <p:spPr>
          <a:xfrm>
            <a:off x="4076600" y="5040067"/>
            <a:ext cx="4038800" cy="1393200"/>
          </a:xfrm>
          <a:prstGeom prst="ellipse">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r>
              <a:rPr lang="en" sz="2353"/>
              <a:t>Software Engineering?</a:t>
            </a:r>
            <a:endParaRPr sz="235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n" dirty="0"/>
              <a:t>Why Now?</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376401383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47200" y="0"/>
            <a:ext cx="9202067" cy="3576565"/>
          </a:xfrm>
          <a:prstGeom prst="rect">
            <a:avLst/>
          </a:prstGeom>
          <a:noFill/>
          <a:ln>
            <a:noFill/>
          </a:ln>
        </p:spPr>
      </p:pic>
      <p:pic>
        <p:nvPicPr>
          <p:cNvPr id="105" name="Google Shape;105;p18"/>
          <p:cNvPicPr preferRelativeResize="0"/>
          <p:nvPr/>
        </p:nvPicPr>
        <p:blipFill>
          <a:blip r:embed="rId4">
            <a:alphaModFix/>
          </a:blip>
          <a:stretch>
            <a:fillRect/>
          </a:stretch>
        </p:blipFill>
        <p:spPr>
          <a:xfrm>
            <a:off x="-47200" y="3429000"/>
            <a:ext cx="4989299" cy="2195101"/>
          </a:xfrm>
          <a:prstGeom prst="rect">
            <a:avLst/>
          </a:prstGeom>
          <a:noFill/>
          <a:ln>
            <a:noFill/>
          </a:ln>
        </p:spPr>
      </p:pic>
      <p:pic>
        <p:nvPicPr>
          <p:cNvPr id="106" name="Google Shape;106;p18"/>
          <p:cNvPicPr preferRelativeResize="0"/>
          <p:nvPr/>
        </p:nvPicPr>
        <p:blipFill rotWithShape="1">
          <a:blip r:embed="rId5">
            <a:alphaModFix/>
          </a:blip>
          <a:srcRect r="20000"/>
          <a:stretch/>
        </p:blipFill>
        <p:spPr>
          <a:xfrm>
            <a:off x="3600066" y="4561801"/>
            <a:ext cx="6458335" cy="2195100"/>
          </a:xfrm>
          <a:prstGeom prst="rect">
            <a:avLst/>
          </a:prstGeom>
          <a:noFill/>
          <a:ln>
            <a:noFill/>
          </a:ln>
        </p:spPr>
      </p:pic>
    </p:spTree>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http://purl.org/dc/elements/1.1/"/>
    <ds:schemaRef ds:uri="5a4b3278-325d-441a-b38f-6f1926bc734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9d1f81f6-e953-47ea-988e-33ed651c58e6"/>
    <ds:schemaRef ds:uri="230e9df3-be65-4c73-a93b-d1236ebd677e"/>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2391</TotalTime>
  <Words>455</Words>
  <Application>Microsoft Office PowerPoint</Application>
  <PresentationFormat>Widescreen</PresentationFormat>
  <Paragraphs>93</Paragraphs>
  <Slides>31</Slides>
  <Notes>20</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3" baseType="lpstr">
      <vt:lpstr>Arial</vt:lpstr>
      <vt:lpstr>Consolas</vt:lpstr>
      <vt:lpstr>Myriad Pro</vt:lpstr>
      <vt:lpstr>Quicksand</vt:lpstr>
      <vt:lpstr>Segoe UI</vt:lpstr>
      <vt:lpstr>Segoe UI Semibold</vt:lpstr>
      <vt:lpstr>Verdana</vt:lpstr>
      <vt:lpstr>Wingdings</vt:lpstr>
      <vt:lpstr>White Template</vt:lpstr>
      <vt:lpstr>1_White Template</vt:lpstr>
      <vt:lpstr>2_White Template</vt:lpstr>
      <vt:lpstr>CorelDRAW</vt:lpstr>
      <vt:lpstr>Chennai – India 14 December 2019</vt:lpstr>
      <vt:lpstr>Intro to MLOps</vt:lpstr>
      <vt:lpstr>PowerPoint Presentation</vt:lpstr>
      <vt:lpstr>Who Am I?</vt:lpstr>
      <vt:lpstr>Intro to MLOps</vt:lpstr>
      <vt:lpstr>Why Should You Care?</vt:lpstr>
      <vt:lpstr>ML</vt:lpstr>
      <vt:lpstr>Why Now?</vt:lpstr>
      <vt:lpstr>PowerPoint Presentation</vt:lpstr>
      <vt:lpstr>But really, Why?</vt:lpstr>
      <vt:lpstr>The ML EcoSystem</vt:lpstr>
      <vt:lpstr>Model is training. Oh Wait! The environment crashed.</vt:lpstr>
      <vt:lpstr>I wrote a model 6 months back. I don’t know where it is.</vt:lpstr>
      <vt:lpstr>The app is running but the csv files are not there anymore.</vt:lpstr>
      <vt:lpstr>I got 80% accuracy yesterday. I swear.</vt:lpstr>
      <vt:lpstr>It’s not working.</vt:lpstr>
      <vt:lpstr>The ML EcoSystem</vt:lpstr>
      <vt:lpstr>What’s missing though?</vt:lpstr>
      <vt:lpstr>PowerPoint Presentation</vt:lpstr>
      <vt:lpstr>Let’s Take an Example Tweet Classifier</vt:lpstr>
      <vt:lpstr>Tweet Classifier</vt:lpstr>
      <vt:lpstr>Tweet Classifier</vt:lpstr>
      <vt:lpstr>Data/Model Management</vt:lpstr>
      <vt:lpstr>Workflow Management</vt:lpstr>
      <vt:lpstr>Deployment &amp; Scaling</vt:lpstr>
      <vt:lpstr>PowerPoint Presentation</vt:lpstr>
      <vt:lpstr>Continuous Integration</vt:lpstr>
      <vt:lpstr>Continuous Integration - Workflow</vt:lpstr>
      <vt:lpstr>UnExplored Area = More Opportunities</vt:lpstr>
      <vt:lpstr>Any Questions?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Butler;Anbu Mani</dc:creator>
  <cp:keywords>Global AI Bootcamp 2019</cp:keywords>
  <dc:description/>
  <cp:lastModifiedBy>Anbu Mani</cp:lastModifiedBy>
  <cp:revision>122</cp:revision>
  <dcterms:created xsi:type="dcterms:W3CDTF">2019-08-09T15:41:27Z</dcterms:created>
  <dcterms:modified xsi:type="dcterms:W3CDTF">2019-12-18T18:57:35Z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